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7" r:id="rId3"/>
    <p:sldId id="258" r:id="rId4"/>
    <p:sldId id="259" r:id="rId5"/>
    <p:sldId id="260" r:id="rId6"/>
    <p:sldId id="26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61" r:id="rId29"/>
    <p:sldId id="262" r:id="rId30"/>
    <p:sldId id="263" r:id="rId31"/>
    <p:sldId id="266" r:id="rId32"/>
    <p:sldId id="265" r:id="rId33"/>
    <p:sldId id="267" r:id="rId34"/>
    <p:sldId id="268" r:id="rId35"/>
    <p:sldId id="271" r:id="rId36"/>
    <p:sldId id="272" r:id="rId37"/>
    <p:sldId id="298" r:id="rId38"/>
    <p:sldId id="273" r:id="rId39"/>
    <p:sldId id="274" r:id="rId40"/>
    <p:sldId id="301" r:id="rId41"/>
    <p:sldId id="302" r:id="rId43"/>
    <p:sldId id="304" r:id="rId44"/>
    <p:sldId id="313" r:id="rId45"/>
    <p:sldId id="316" r:id="rId46"/>
    <p:sldId id="317" r:id="rId47"/>
    <p:sldId id="305" r:id="rId48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 LapChun" initials="WL" lastIdx="1" clrIdx="0"/>
  <p:cmAuthor id="2" name="Tony" initials="Tony" lastIdx="1" clrIdx="1"/>
  <p:cmAuthor id="3" name="h" initials="h" lastIdx="4" clrIdx="2"/>
  <p:cmAuthor id="4" name="Neusoft" initials="N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gs" Target="tags/tag3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9935" indent="-288290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5379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15440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7708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3873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300037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6202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92366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4B819C23-332F-464A-B228-80F79B607C9B}" type="slidenum">
              <a:rPr lang="en-US" altLang="en-US" sz="1200"/>
            </a:fld>
            <a:endParaRPr lang="en-US" altLang="en-US" sz="12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1979" y="4448101"/>
            <a:ext cx="5193119" cy="42114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9935" indent="-288290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5379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15440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7708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3873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300037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6202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92366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51AE7BDE-6BAD-4869-BA94-42F764CB0731}" type="slidenum">
              <a:rPr lang="en-US" altLang="en-US" sz="1200"/>
            </a:fld>
            <a:endParaRPr lang="en-US" altLang="en-US" sz="1200"/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9935" indent="-288290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5379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15440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77085" indent="-230505" defTabSz="93599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3873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300037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62020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923665" indent="-230505" defTabSz="93599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3BA03F12-E271-4AB0-B36E-709F00E15421}" type="slidenum">
              <a:rPr lang="en-US" altLang="en-US" sz="1200"/>
            </a:fld>
            <a:endParaRPr lang="en-US" altLang="en-U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1pPr>
            <a:lvl2pPr marL="742950" indent="-28575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2pPr>
            <a:lvl3pPr marL="11430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3pPr>
            <a:lvl4pPr marL="16002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4pPr>
            <a:lvl5pPr marL="2057400" indent="-228600" defTabSz="927100"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5pPr>
            <a:lvl6pPr marL="25146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6pPr>
            <a:lvl7pPr marL="29718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7pPr>
            <a:lvl8pPr marL="34290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8pPr>
            <a:lvl9pPr marL="3886200" indent="-228600" defTabSz="9271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itchFamily="34" charset="0"/>
                <a:ea typeface="MS PGothic" panose="020B0600070205080204" charset="-128"/>
              </a:defRPr>
            </a:lvl9pPr>
          </a:lstStyle>
          <a:p>
            <a:fld id="{C7372408-51E1-415E-A2FF-CF1B7A173FF8}" type="slidenum">
              <a:rPr lang="en-US" altLang="en-US" sz="1200"/>
            </a:fld>
            <a:endParaRPr lang="en-US" altLang="en-US" sz="120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414" y="4410392"/>
            <a:ext cx="5134874" cy="41757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gradFill flip="none" rotWithShape="1"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 userDrawn="1"/>
        </p:nvSpPr>
        <p:spPr>
          <a:xfrm>
            <a:off x="849780" y="5172301"/>
            <a:ext cx="5150340" cy="515034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 userDrawn="1"/>
        </p:nvSpPr>
        <p:spPr>
          <a:xfrm>
            <a:off x="-765628" y="4401373"/>
            <a:ext cx="3015427" cy="3015427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" name="椭圆 2"/>
          <p:cNvSpPr/>
          <p:nvPr userDrawn="1"/>
        </p:nvSpPr>
        <p:spPr>
          <a:xfrm>
            <a:off x="849780" y="3973882"/>
            <a:ext cx="1970009" cy="197000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422289" y="3889828"/>
            <a:ext cx="854982" cy="854982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1564236" y="6339861"/>
            <a:ext cx="1076939" cy="107693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2484890" y="6027944"/>
            <a:ext cx="334899" cy="334899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>
            <a:off x="2465188" y="4744810"/>
            <a:ext cx="873483" cy="873483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7086881" y="-900967"/>
            <a:ext cx="2220844" cy="2220844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4" name="椭圆 3"/>
          <p:cNvSpPr/>
          <p:nvPr userDrawn="1"/>
        </p:nvSpPr>
        <p:spPr>
          <a:xfrm>
            <a:off x="9454581" y="-549383"/>
            <a:ext cx="3407441" cy="3407441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8907429" y="-334768"/>
            <a:ext cx="1472991" cy="1472991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>
            <a:off x="7061964" y="625398"/>
            <a:ext cx="1025650" cy="102565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>
            <a:off x="11418205" y="1911283"/>
            <a:ext cx="1590674" cy="1590674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 userDrawn="1"/>
        </p:nvSpPr>
        <p:spPr>
          <a:xfrm>
            <a:off x="6267191" y="1326869"/>
            <a:ext cx="453456" cy="45345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11664471" y="3298513"/>
            <a:ext cx="732468" cy="73246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10879229" y="3134662"/>
            <a:ext cx="346604" cy="346604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3132306" y="2498576"/>
            <a:ext cx="5927388" cy="135767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3132306" y="4578972"/>
            <a:ext cx="5927388" cy="339658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30000"/>
              </a:lnSpc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2" name="椭圆 21"/>
          <p:cNvSpPr/>
          <p:nvPr userDrawn="1"/>
        </p:nvSpPr>
        <p:spPr>
          <a:xfrm>
            <a:off x="901493" y="3145269"/>
            <a:ext cx="468355" cy="46835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480939" y="2631757"/>
            <a:ext cx="724235" cy="724235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10650826" y="2926583"/>
            <a:ext cx="226929" cy="22692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5427411" y="-1921057"/>
            <a:ext cx="3192086" cy="319208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" name="椭圆 1"/>
          <p:cNvSpPr/>
          <p:nvPr userDrawn="1"/>
        </p:nvSpPr>
        <p:spPr>
          <a:xfrm rot="20564813">
            <a:off x="2865697" y="-275747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" name="椭圆 2"/>
          <p:cNvSpPr/>
          <p:nvPr userDrawn="1"/>
        </p:nvSpPr>
        <p:spPr>
          <a:xfrm rot="20564813">
            <a:off x="4190298" y="-592061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4" name="椭圆 3"/>
          <p:cNvSpPr/>
          <p:nvPr userDrawn="1"/>
        </p:nvSpPr>
        <p:spPr>
          <a:xfrm rot="20564813">
            <a:off x="3813092" y="-21732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 userDrawn="1"/>
        </p:nvSpPr>
        <p:spPr>
          <a:xfrm rot="20564813">
            <a:off x="2989138" y="610281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 userDrawn="1"/>
        </p:nvSpPr>
        <p:spPr>
          <a:xfrm rot="20564813">
            <a:off x="5466868" y="524062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 userDrawn="1"/>
        </p:nvSpPr>
        <p:spPr>
          <a:xfrm rot="20564813">
            <a:off x="2654522" y="1149241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 userDrawn="1"/>
        </p:nvSpPr>
        <p:spPr>
          <a:xfrm rot="20564813">
            <a:off x="5756216" y="1275190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 userDrawn="1"/>
        </p:nvSpPr>
        <p:spPr>
          <a:xfrm rot="20564813">
            <a:off x="5301220" y="1351640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 userDrawn="1"/>
        </p:nvSpPr>
        <p:spPr>
          <a:xfrm rot="20564813">
            <a:off x="5142815" y="129226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 userDrawn="1"/>
        </p:nvSpPr>
        <p:spPr>
          <a:xfrm rot="20564813">
            <a:off x="6595017" y="1097850"/>
            <a:ext cx="776274" cy="7762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 userDrawn="1"/>
        </p:nvSpPr>
        <p:spPr>
          <a:xfrm rot="20564813">
            <a:off x="1046955" y="104311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>
            <a:off x="8687528" y="147823"/>
            <a:ext cx="454772" cy="45477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8291917" y="702130"/>
            <a:ext cx="568899" cy="568899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8934864" y="466000"/>
            <a:ext cx="207436" cy="207436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 userDrawn="1"/>
        </p:nvSpPr>
        <p:spPr>
          <a:xfrm>
            <a:off x="9258979" y="326538"/>
            <a:ext cx="168156" cy="168156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9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1521068" y="3546358"/>
            <a:ext cx="3138030" cy="73245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4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6875388" y="2701840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2" hasCustomPrompt="1"/>
          </p:nvPr>
        </p:nvSpPr>
        <p:spPr>
          <a:xfrm>
            <a:off x="6875388" y="3742373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2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6875388" y="4782906"/>
            <a:ext cx="3138030" cy="337452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23" name="椭圆 22"/>
          <p:cNvSpPr/>
          <p:nvPr userDrawn="1"/>
        </p:nvSpPr>
        <p:spPr>
          <a:xfrm rot="10664813">
            <a:off x="1606491" y="6429042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 userDrawn="1"/>
        </p:nvSpPr>
        <p:spPr>
          <a:xfrm rot="10664813">
            <a:off x="-298887" y="5682735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 userDrawn="1"/>
        </p:nvSpPr>
        <p:spPr>
          <a:xfrm rot="10664813">
            <a:off x="1049383" y="6574260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 userDrawn="1"/>
        </p:nvSpPr>
        <p:spPr>
          <a:xfrm rot="10664813">
            <a:off x="2264562" y="6255404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 userDrawn="1"/>
        </p:nvSpPr>
        <p:spPr>
          <a:xfrm rot="10664813">
            <a:off x="-410114" y="5359791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 userDrawn="1"/>
        </p:nvSpPr>
        <p:spPr>
          <a:xfrm rot="10664813">
            <a:off x="2989615" y="6163309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 userDrawn="1"/>
        </p:nvSpPr>
        <p:spPr>
          <a:xfrm rot="10664813">
            <a:off x="-101718" y="5072159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 userDrawn="1"/>
        </p:nvSpPr>
        <p:spPr>
          <a:xfrm rot="10664813">
            <a:off x="534476" y="5346636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 userDrawn="1"/>
        </p:nvSpPr>
        <p:spPr>
          <a:xfrm rot="10664813">
            <a:off x="726986" y="5516493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 userDrawn="1"/>
        </p:nvSpPr>
        <p:spPr>
          <a:xfrm rot="10664813">
            <a:off x="4381690" y="6508239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bg>
      <p:bgPr>
        <a:gradFill>
          <a:gsLst>
            <a:gs pos="0">
              <a:schemeClr val="bg1"/>
            </a:gs>
            <a:gs pos="67000">
              <a:schemeClr val="bg1">
                <a:lumMod val="95000"/>
              </a:schemeClr>
            </a:gs>
            <a:gs pos="100000">
              <a:schemeClr val="bg1">
                <a:lumMod val="9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1"/>
          <p:cNvGrpSpPr/>
          <p:nvPr userDrawn="1"/>
        </p:nvGrpSpPr>
        <p:grpSpPr>
          <a:xfrm rot="10800000">
            <a:off x="7521312" y="-553388"/>
            <a:ext cx="5191489" cy="2549820"/>
            <a:chOff x="-410114" y="5072159"/>
            <a:chExt cx="5191489" cy="2549820"/>
          </a:xfrm>
        </p:grpSpPr>
        <p:sp>
          <p:nvSpPr>
            <p:cNvPr id="2" name="椭圆 1"/>
            <p:cNvSpPr/>
            <p:nvPr userDrawn="1"/>
          </p:nvSpPr>
          <p:spPr>
            <a:xfrm rot="10664813">
              <a:off x="1606491" y="6429042"/>
              <a:ext cx="1192937" cy="1192937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 userDrawn="1"/>
          </p:nvSpPr>
          <p:spPr>
            <a:xfrm rot="10664813">
              <a:off x="-298887" y="5682735"/>
              <a:ext cx="1830324" cy="1830324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椭圆 3"/>
            <p:cNvSpPr/>
            <p:nvPr userDrawn="1"/>
          </p:nvSpPr>
          <p:spPr>
            <a:xfrm rot="10664813">
              <a:off x="1049383" y="6574260"/>
              <a:ext cx="791224" cy="791224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椭圆 4"/>
            <p:cNvSpPr/>
            <p:nvPr userDrawn="1"/>
          </p:nvSpPr>
          <p:spPr>
            <a:xfrm rot="10664813">
              <a:off x="2264562" y="6255404"/>
              <a:ext cx="550933" cy="550933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椭圆 5"/>
            <p:cNvSpPr/>
            <p:nvPr userDrawn="1"/>
          </p:nvSpPr>
          <p:spPr>
            <a:xfrm rot="10664813">
              <a:off x="-410114" y="5359791"/>
              <a:ext cx="854438" cy="854438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 userDrawn="1"/>
          </p:nvSpPr>
          <p:spPr>
            <a:xfrm rot="10664813">
              <a:off x="2989615" y="6163309"/>
              <a:ext cx="243576" cy="243576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 userDrawn="1"/>
          </p:nvSpPr>
          <p:spPr>
            <a:xfrm rot="10664813">
              <a:off x="-101718" y="5072159"/>
              <a:ext cx="393449" cy="393449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 userDrawn="1"/>
          </p:nvSpPr>
          <p:spPr>
            <a:xfrm rot="10664813">
              <a:off x="534476" y="5346636"/>
              <a:ext cx="186180" cy="186180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 userDrawn="1"/>
          </p:nvSpPr>
          <p:spPr>
            <a:xfrm rot="10664813">
              <a:off x="726986" y="5516493"/>
              <a:ext cx="121896" cy="121896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 userDrawn="1"/>
          </p:nvSpPr>
          <p:spPr>
            <a:xfrm rot="10664813">
              <a:off x="4381690" y="6508239"/>
              <a:ext cx="399685" cy="399685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kumimoji="1"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椭圆 12"/>
          <p:cNvSpPr/>
          <p:nvPr userDrawn="1"/>
        </p:nvSpPr>
        <p:spPr>
          <a:xfrm rot="10664813">
            <a:off x="1407707" y="6689145"/>
            <a:ext cx="1192937" cy="1192937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 userDrawn="1"/>
        </p:nvSpPr>
        <p:spPr>
          <a:xfrm rot="10664813">
            <a:off x="-497671" y="5942838"/>
            <a:ext cx="1830324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 userDrawn="1"/>
        </p:nvSpPr>
        <p:spPr>
          <a:xfrm rot="10664813">
            <a:off x="850599" y="6834363"/>
            <a:ext cx="791224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 userDrawn="1"/>
        </p:nvSpPr>
        <p:spPr>
          <a:xfrm rot="10664813">
            <a:off x="2065778" y="6515507"/>
            <a:ext cx="550933" cy="550933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 userDrawn="1"/>
        </p:nvSpPr>
        <p:spPr>
          <a:xfrm rot="10664813">
            <a:off x="-608898" y="5619894"/>
            <a:ext cx="854438" cy="854438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 userDrawn="1"/>
        </p:nvSpPr>
        <p:spPr>
          <a:xfrm rot="10664813">
            <a:off x="2790831" y="6423412"/>
            <a:ext cx="243576" cy="243576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 userDrawn="1"/>
        </p:nvSpPr>
        <p:spPr>
          <a:xfrm rot="10664813">
            <a:off x="-300502" y="5332262"/>
            <a:ext cx="393449" cy="3934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 userDrawn="1"/>
        </p:nvSpPr>
        <p:spPr>
          <a:xfrm rot="10664813">
            <a:off x="335692" y="5606739"/>
            <a:ext cx="186180" cy="186180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1" name="椭圆 20"/>
          <p:cNvSpPr/>
          <p:nvPr userDrawn="1"/>
        </p:nvSpPr>
        <p:spPr>
          <a:xfrm rot="10664813">
            <a:off x="528202" y="5776596"/>
            <a:ext cx="121896" cy="121896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2" name="椭圆 21"/>
          <p:cNvSpPr/>
          <p:nvPr userDrawn="1"/>
        </p:nvSpPr>
        <p:spPr>
          <a:xfrm rot="10664813">
            <a:off x="4182906" y="6768342"/>
            <a:ext cx="399685" cy="399685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kumimoji="1" lang="zh-CN" altLang="en-US">
              <a:solidFill>
                <a:prstClr val="white"/>
              </a:solidFill>
            </a:endParaRPr>
          </a:p>
        </p:txBody>
      </p:sp>
      <p:sp>
        <p:nvSpPr>
          <p:cNvPr id="23" name="文本占位符 19"/>
          <p:cNvSpPr>
            <a:spLocks noGrp="1"/>
          </p:cNvSpPr>
          <p:nvPr>
            <p:ph type="body" sz="quarter" idx="11" hasCustomPrompt="1"/>
          </p:nvPr>
        </p:nvSpPr>
        <p:spPr>
          <a:xfrm>
            <a:off x="435160" y="251636"/>
            <a:ext cx="3401344" cy="405376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C675F-D51C-432F-9593-69744C2990B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94FCB-A0A3-46F9-879F-8EBA46338A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32.png"/><Relationship Id="rId3" Type="http://schemas.openxmlformats.org/officeDocument/2006/relationships/tags" Target="../tags/tag2.xml"/><Relationship Id="rId2" Type="http://schemas.openxmlformats.org/officeDocument/2006/relationships/image" Target="../media/image31.png"/><Relationship Id="rId1" Type="http://schemas.openxmlformats.org/officeDocument/2006/relationships/tags" Target="../tags/tag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277304" y="2334947"/>
            <a:ext cx="9909926" cy="1357674"/>
          </a:xfrm>
        </p:spPr>
        <p:txBody>
          <a:bodyPr>
            <a:normAutofit fontScale="90000" lnSpcReduction="20000"/>
          </a:bodyPr>
          <a:lstStyle/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C</a:t>
            </a:r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row foot</a:t>
            </a:r>
            <a:endParaRPr kumimoji="1" lang="en-US" altLang="zh-CN" dirty="0" smtClean="0">
              <a:solidFill>
                <a:schemeClr val="accent1">
                  <a:lumMod val="75000"/>
                </a:schemeClr>
              </a:solidFill>
              <a:latin typeface="+mn-lt"/>
            </a:endParaRPr>
          </a:p>
          <a:p>
            <a:r>
              <a:rPr kumimoji="1" lang="en-US" altLang="zh-CN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Entity Relationship (ER) Modeling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4" name="Text Placeholder 3"/>
          <p:cNvSpPr/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3611"/>
          <a:stretch>
            <a:fillRect/>
          </a:stretch>
        </p:blipFill>
        <p:spPr>
          <a:xfrm>
            <a:off x="379730" y="1443355"/>
            <a:ext cx="9450070" cy="5414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Many-to-one </a:t>
            </a:r>
            <a:r>
              <a:rPr lang="en-US">
                <a:sym typeface="+mn-ea"/>
              </a:rPr>
              <a:t>Relationship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2585"/>
          <a:stretch>
            <a:fillRect/>
          </a:stretch>
        </p:blipFill>
        <p:spPr>
          <a:xfrm>
            <a:off x="384810" y="1308100"/>
            <a:ext cx="9556750" cy="5549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2569"/>
          <a:stretch>
            <a:fillRect/>
          </a:stretch>
        </p:blipFill>
        <p:spPr>
          <a:xfrm>
            <a:off x="365760" y="1381760"/>
            <a:ext cx="9427845" cy="547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Many-to-Many </a:t>
            </a:r>
            <a:r>
              <a:rPr lang="en-US">
                <a:sym typeface="+mn-ea"/>
              </a:rPr>
              <a:t>Relationship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2917" b="7310"/>
          <a:stretch>
            <a:fillRect/>
          </a:stretch>
        </p:blipFill>
        <p:spPr>
          <a:xfrm>
            <a:off x="368935" y="1682115"/>
            <a:ext cx="9890125" cy="5175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Cont...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1891" b="7220"/>
          <a:stretch>
            <a:fillRect/>
          </a:stretch>
        </p:blipFill>
        <p:spPr>
          <a:xfrm>
            <a:off x="461645" y="1402715"/>
            <a:ext cx="9719310" cy="5168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2238"/>
          <a:stretch>
            <a:fillRect/>
          </a:stretch>
        </p:blipFill>
        <p:spPr>
          <a:xfrm>
            <a:off x="488315" y="1364615"/>
            <a:ext cx="9448165" cy="5511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1891"/>
          <a:stretch>
            <a:fillRect/>
          </a:stretch>
        </p:blipFill>
        <p:spPr>
          <a:xfrm>
            <a:off x="443230" y="1324610"/>
            <a:ext cx="9444355" cy="5533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1"/>
          <a:srcRect t="22238"/>
          <a:stretch>
            <a:fillRect/>
          </a:stretch>
        </p:blipFill>
        <p:spPr>
          <a:xfrm>
            <a:off x="453390" y="1393825"/>
            <a:ext cx="9368155" cy="5464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3264" b="7221"/>
          <a:stretch>
            <a:fillRect/>
          </a:stretch>
        </p:blipFill>
        <p:spPr>
          <a:xfrm>
            <a:off x="461010" y="1496695"/>
            <a:ext cx="9729470" cy="5073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2585"/>
          <a:stretch>
            <a:fillRect/>
          </a:stretch>
        </p:blipFill>
        <p:spPr>
          <a:xfrm>
            <a:off x="467360" y="1557020"/>
            <a:ext cx="9128760" cy="5300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1594220" y="3378496"/>
            <a:ext cx="3138030" cy="73245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latin typeface="Calibri" panose="020F0502020204030204" pitchFamily="34" charset="0"/>
              </a:rPr>
              <a:t>Content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6482196" y="3378496"/>
            <a:ext cx="3138030" cy="269312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zh-CN" sz="3600" b="1" dirty="0" smtClean="0">
                <a:latin typeface="+mn-lt"/>
              </a:rPr>
              <a:t>Entity</a:t>
            </a:r>
            <a:endParaRPr lang="en-US" altLang="zh-CN" sz="3600" b="1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3600" b="1" dirty="0">
                <a:latin typeface="+mn-lt"/>
              </a:rPr>
              <a:t>Attribute</a:t>
            </a:r>
            <a:endParaRPr lang="en-US" altLang="zh-CN" sz="3600" b="1" dirty="0">
              <a:latin typeface="+mn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 sz="3600" b="1" dirty="0">
                <a:solidFill>
                  <a:srgbClr val="FF0000"/>
                </a:solidFill>
                <a:latin typeface="+mn-lt"/>
              </a:rPr>
              <a:t>Relationship</a:t>
            </a:r>
            <a:endParaRPr lang="en-US" altLang="zh-CN" sz="3600" b="1" dirty="0">
              <a:solidFill>
                <a:srgbClr val="FF0000"/>
              </a:solidFill>
              <a:latin typeface="+mn-lt"/>
            </a:endParaRP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409944" y="1920240"/>
            <a:ext cx="5358384" cy="10525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The ERD represents the conceptual database as viewed by the end user.</a:t>
            </a:r>
            <a:endParaRPr lang="zh-CN" alt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2222"/>
          <a:stretch>
            <a:fillRect/>
          </a:stretch>
        </p:blipFill>
        <p:spPr>
          <a:xfrm>
            <a:off x="478155" y="1555115"/>
            <a:ext cx="9090025" cy="5302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Class activity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Let’s study them with an Entity Relationship Diagram Example:</a:t>
            </a:r>
            <a:endParaRPr lang="en-US"/>
          </a:p>
          <a:p>
            <a:endParaRPr lang="en-US"/>
          </a:p>
          <a:p>
            <a:r>
              <a:rPr lang="en-US" b="1"/>
              <a:t>In a university, a Student enrolls in Courses. A student must be assigned to at least one or more Courses. Each course is taught by a single Professor. To maintain instruction quality, a Professor can deliver only one course</a:t>
            </a:r>
            <a:endParaRPr 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3844" r="27506"/>
          <a:stretch>
            <a:fillRect/>
          </a:stretch>
        </p:blipFill>
        <p:spPr>
          <a:xfrm>
            <a:off x="1024255" y="147955"/>
            <a:ext cx="9719310" cy="642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886" r="27124" b="4435"/>
          <a:stretch>
            <a:fillRect/>
          </a:stretch>
        </p:blipFill>
        <p:spPr>
          <a:xfrm>
            <a:off x="916940" y="106045"/>
            <a:ext cx="8748395" cy="6719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113" r="27124"/>
          <a:stretch>
            <a:fillRect/>
          </a:stretch>
        </p:blipFill>
        <p:spPr>
          <a:xfrm>
            <a:off x="1024890" y="135890"/>
            <a:ext cx="8378190" cy="6660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2308" r="26929"/>
          <a:stretch>
            <a:fillRect/>
          </a:stretch>
        </p:blipFill>
        <p:spPr>
          <a:xfrm>
            <a:off x="848360" y="135255"/>
            <a:ext cx="8473440" cy="6506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4226" r="25588"/>
          <a:stretch>
            <a:fillRect/>
          </a:stretch>
        </p:blipFill>
        <p:spPr>
          <a:xfrm>
            <a:off x="847725" y="165735"/>
            <a:ext cx="8349615" cy="6692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7199" y="195704"/>
            <a:ext cx="10158984" cy="10021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Calibri" panose="020F0502020204030204" pitchFamily="34" charset="0"/>
              </a:rPr>
              <a:t>Existence Dependence (Recap)</a:t>
            </a:r>
            <a:endParaRPr lang="zh-CN" altLang="en-US" sz="40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457199" y="1636776"/>
            <a:ext cx="11448288" cy="46817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600" dirty="0"/>
              <a:t>An entity can exist only when it is associated with another related entity occurrence.</a:t>
            </a: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 smtClean="0"/>
              <a:t>  - Example</a:t>
            </a:r>
            <a:r>
              <a:rPr lang="en-US" altLang="zh-CN" sz="3600" dirty="0"/>
              <a:t>: EMPLOYEE claims DEPENDENT</a:t>
            </a:r>
            <a:endParaRPr lang="en-US" altLang="zh-CN" sz="3600" dirty="0"/>
          </a:p>
          <a:p>
            <a:endParaRPr lang="en-US" altLang="zh-CN" sz="3200" dirty="0"/>
          </a:p>
          <a:p>
            <a:r>
              <a:rPr lang="en-US" altLang="zh-CN" sz="3600" dirty="0"/>
              <a:t>Entity </a:t>
            </a:r>
            <a:r>
              <a:rPr lang="en-US" altLang="zh-CN" sz="3600" dirty="0" smtClean="0"/>
              <a:t>type:</a:t>
            </a:r>
            <a:endParaRPr lang="en-US" altLang="zh-CN" sz="3600" dirty="0" smtClean="0"/>
          </a:p>
          <a:p>
            <a:pPr lvl="1"/>
            <a:r>
              <a:rPr lang="en-US" altLang="zh-CN" sz="3200" dirty="0"/>
              <a:t>Strong entity or regular entity</a:t>
            </a:r>
            <a:endParaRPr lang="en-US" altLang="zh-CN" sz="3200" dirty="0"/>
          </a:p>
          <a:p>
            <a:pPr lvl="1"/>
            <a:r>
              <a:rPr lang="en-US" altLang="zh-CN" sz="3200" dirty="0"/>
              <a:t>Weak </a:t>
            </a:r>
            <a:r>
              <a:rPr lang="en-US" altLang="zh-CN" sz="3200" dirty="0" smtClean="0"/>
              <a:t>entity</a:t>
            </a:r>
            <a:endParaRPr lang="en-US" altLang="zh-CN" sz="3200" dirty="0" smtClean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7199" y="195704"/>
            <a:ext cx="10158984" cy="10021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Calibri" panose="020F0502020204030204" pitchFamily="34" charset="0"/>
              </a:rPr>
              <a:t>Relationship Strength (Recap)</a:t>
            </a:r>
            <a:endParaRPr lang="zh-CN" altLang="en-US" sz="40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457199" y="1527048"/>
            <a:ext cx="11448288" cy="46817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Based on how the primary key of a related entity is </a:t>
            </a:r>
            <a:r>
              <a:rPr lang="en-US" altLang="zh-CN" sz="3200" dirty="0" smtClean="0"/>
              <a:t>defined.</a:t>
            </a:r>
            <a:endParaRPr lang="en-US" altLang="zh-CN" sz="3200" dirty="0"/>
          </a:p>
          <a:p>
            <a:r>
              <a:rPr lang="en-US" altLang="zh-CN" sz="3200" dirty="0"/>
              <a:t>To implement a relationship, the primary key of one entity appears as a foreign key in the related entity. </a:t>
            </a:r>
            <a:endParaRPr lang="en-US" altLang="zh-CN" sz="3200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sz="3200" dirty="0" smtClean="0"/>
              <a:t>Weak relationship</a:t>
            </a:r>
            <a:endParaRPr lang="en-US" altLang="zh-CN" sz="3200" dirty="0" smtClean="0"/>
          </a:p>
          <a:p>
            <a:r>
              <a:rPr lang="en-US" altLang="zh-CN" sz="3200" dirty="0"/>
              <a:t>Strong relationship</a:t>
            </a:r>
            <a:endParaRPr lang="en-US" altLang="zh-CN" sz="3200" dirty="0"/>
          </a:p>
          <a:p>
            <a:endParaRPr lang="en-US" altLang="zh-CN" sz="3200" dirty="0" smtClean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7199" y="195704"/>
            <a:ext cx="10158984" cy="10021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Calibri" panose="020F0502020204030204" pitchFamily="34" charset="0"/>
              </a:rPr>
              <a:t>Weak (Non-identifying) Relationships</a:t>
            </a:r>
            <a:endParaRPr lang="en-US" altLang="zh-CN" sz="40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457199" y="1416869"/>
            <a:ext cx="11448288" cy="46817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/>
              <a:t>If </a:t>
            </a:r>
            <a:r>
              <a:rPr lang="en-US" altLang="zh-CN" sz="3200" dirty="0"/>
              <a:t>the PK of the related entity does not contain a PK component of the parent entity. </a:t>
            </a:r>
            <a:endParaRPr lang="en-US" altLang="zh-CN" sz="3200" dirty="0"/>
          </a:p>
          <a:p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 smtClean="0"/>
          </a:p>
        </p:txBody>
      </p:sp>
      <p:pic>
        <p:nvPicPr>
          <p:cNvPr id="4" name="Picture 2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24" y="2532085"/>
            <a:ext cx="10060976" cy="9146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852" y="3601139"/>
            <a:ext cx="8502981" cy="3073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7199" y="195704"/>
            <a:ext cx="10158984" cy="10021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Calibri" panose="020F0502020204030204" pitchFamily="34" charset="0"/>
              </a:rPr>
              <a:t>Relationship &amp; Participant (Recap)</a:t>
            </a:r>
            <a:endParaRPr lang="zh-CN" altLang="en-US" sz="40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457199" y="1636776"/>
            <a:ext cx="11448288" cy="46817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Relationship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dirty="0" smtClean="0"/>
              <a:t>-- An </a:t>
            </a:r>
            <a:r>
              <a:rPr lang="en-US" altLang="zh-CN" dirty="0"/>
              <a:t>association between entities</a:t>
            </a:r>
            <a:endParaRPr lang="en-US" altLang="zh-CN" dirty="0"/>
          </a:p>
          <a:p>
            <a:r>
              <a:rPr lang="en-US" altLang="zh-CN" sz="3200" dirty="0"/>
              <a:t>Participant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dirty="0" smtClean="0"/>
              <a:t>-- Entity </a:t>
            </a:r>
            <a:r>
              <a:rPr lang="en-US" altLang="zh-CN" dirty="0"/>
              <a:t>participates in a relationship</a:t>
            </a:r>
            <a:endParaRPr lang="en-US" altLang="zh-CN" dirty="0"/>
          </a:p>
          <a:p>
            <a:r>
              <a:rPr lang="en-US" altLang="zh-CN" sz="3200" dirty="0"/>
              <a:t>Each relationship is identified by a name that describes the relationship. </a:t>
            </a:r>
            <a:endParaRPr lang="en-US" altLang="zh-CN" sz="3200" dirty="0" smtClean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1478" y="5007483"/>
            <a:ext cx="7210425" cy="108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760" y="27432"/>
            <a:ext cx="9112982" cy="67947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7199" y="195704"/>
            <a:ext cx="10158984" cy="10021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Calibri" panose="020F0502020204030204" pitchFamily="34" charset="0"/>
              </a:rPr>
              <a:t>Strong (Identifying) Relationships</a:t>
            </a:r>
            <a:endParaRPr lang="en-US" altLang="zh-CN" sz="40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457199" y="1416869"/>
            <a:ext cx="11448288" cy="46817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The PK of the related entity contains a PK component of the parent </a:t>
            </a:r>
            <a:r>
              <a:rPr lang="en-US" altLang="zh-CN" sz="3200" dirty="0" smtClean="0"/>
              <a:t>entity.</a:t>
            </a:r>
            <a:endParaRPr lang="en-US" altLang="zh-CN" sz="3200" dirty="0"/>
          </a:p>
          <a:p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 smtClean="0"/>
          </a:p>
        </p:txBody>
      </p:sp>
      <p:pic>
        <p:nvPicPr>
          <p:cNvPr id="6" name="Picture 3" descr="Screen Clippi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59" y="2464254"/>
            <a:ext cx="9360093" cy="9178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57" y="3596206"/>
            <a:ext cx="9759696" cy="3135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6192" y="50470"/>
            <a:ext cx="9096114" cy="67800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7199" y="195704"/>
            <a:ext cx="10158984" cy="10021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Calibri" panose="020F0502020204030204" pitchFamily="34" charset="0"/>
              </a:rPr>
              <a:t>Weak entities</a:t>
            </a:r>
            <a:endParaRPr lang="en-US" altLang="zh-CN" sz="40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315797" y="1492283"/>
            <a:ext cx="5547675" cy="468172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</a:t>
            </a:r>
            <a:r>
              <a:rPr lang="en-US" altLang="zh-CN" dirty="0" smtClean="0"/>
              <a:t> </a:t>
            </a:r>
            <a:r>
              <a:rPr lang="en-US" altLang="zh-CN" dirty="0"/>
              <a:t>weak entity is one that meets two conditions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r>
              <a:rPr lang="en-US" altLang="zh-CN" dirty="0"/>
              <a:t>1. The entity is existence-dependent; that is, it cannot exist without the entity with which it has a relationship.</a:t>
            </a:r>
            <a:endParaRPr lang="en-US" altLang="zh-CN" dirty="0"/>
          </a:p>
          <a:p>
            <a:r>
              <a:rPr lang="en-US" altLang="zh-CN" dirty="0"/>
              <a:t>2. The entity has a primary key that is partially or totally derived from the parent entity in the relationship.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sz="3200" dirty="0" smtClean="0"/>
          </a:p>
        </p:txBody>
      </p:sp>
      <p:pic>
        <p:nvPicPr>
          <p:cNvPr id="8" name="Picture 3" descr="E:\Windows\Desktop\Database\Captures\Capture7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57" y="1736705"/>
            <a:ext cx="6403943" cy="373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3990" y="309196"/>
            <a:ext cx="11844528" cy="3551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2039" b="5071"/>
          <a:stretch>
            <a:fillRect/>
          </a:stretch>
        </p:blipFill>
        <p:spPr>
          <a:xfrm>
            <a:off x="2017395" y="3923665"/>
            <a:ext cx="7054215" cy="2934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" y="507705"/>
            <a:ext cx="11442192" cy="6066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0000"/>
          </a:bodyPr>
          <a:p>
            <a:r>
              <a:rPr lang="en-US"/>
              <a:t>Summary on symbols used in E-R Notation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7199" y="195704"/>
            <a:ext cx="10158984" cy="10021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Calibri" panose="020F0502020204030204" pitchFamily="34" charset="0"/>
              </a:rPr>
              <a:t>Relationship Degree</a:t>
            </a:r>
            <a:endParaRPr lang="zh-CN" altLang="en-US" sz="40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457199" y="1453896"/>
            <a:ext cx="11448288" cy="50840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/>
              <a:t>Unary</a:t>
            </a:r>
            <a:endParaRPr lang="en-US" altLang="zh-CN" sz="3200" b="1" dirty="0" smtClean="0"/>
          </a:p>
          <a:p>
            <a:pPr marL="0" indent="0">
              <a:buNone/>
            </a:pPr>
            <a:endParaRPr lang="en-US" altLang="zh-CN" sz="3200" b="1" dirty="0" smtClean="0"/>
          </a:p>
          <a:p>
            <a:endParaRPr lang="en-US" altLang="zh-CN" sz="3200" b="1" dirty="0" smtClean="0"/>
          </a:p>
          <a:p>
            <a:endParaRPr lang="en-US" altLang="zh-CN" sz="3200" b="1" dirty="0"/>
          </a:p>
          <a:p>
            <a:r>
              <a:rPr lang="en-US" altLang="zh-CN" sz="3200" b="1" dirty="0" smtClean="0"/>
              <a:t>Binary</a:t>
            </a:r>
            <a:endParaRPr lang="en-US" altLang="zh-CN" sz="3200" b="1" dirty="0" smtClean="0"/>
          </a:p>
          <a:p>
            <a:endParaRPr lang="en-US" altLang="zh-CN" sz="3200" b="1" dirty="0" smtClean="0"/>
          </a:p>
          <a:p>
            <a:endParaRPr lang="en-US" altLang="zh-CN" sz="3200" b="1" dirty="0"/>
          </a:p>
          <a:p>
            <a:r>
              <a:rPr lang="en-US" altLang="zh-CN" sz="3200" b="1" dirty="0" smtClean="0"/>
              <a:t>Ternary</a:t>
            </a:r>
            <a:endParaRPr lang="en-US" altLang="zh-CN" sz="3200" b="1" dirty="0" smtClean="0"/>
          </a:p>
          <a:p>
            <a:endParaRPr lang="en-US" altLang="zh-CN" sz="3200" b="1" dirty="0"/>
          </a:p>
          <a:p>
            <a:endParaRPr lang="en-US" altLang="zh-CN" sz="3200" b="1" dirty="0"/>
          </a:p>
          <a:p>
            <a:r>
              <a:rPr lang="en-US" altLang="zh-CN" sz="3200" b="1" dirty="0"/>
              <a:t>Higher-Degree Relationship</a:t>
            </a:r>
            <a:endParaRPr lang="en-US" altLang="zh-CN" sz="3200" b="1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1423" y="1197863"/>
            <a:ext cx="1880372" cy="19216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423" y="3222243"/>
            <a:ext cx="4172477" cy="200020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917" y="1197863"/>
            <a:ext cx="5420522" cy="45794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7199" y="195704"/>
            <a:ext cx="10158984" cy="10021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Calibri" panose="020F0502020204030204" pitchFamily="34" charset="0"/>
              </a:rPr>
              <a:t>Recursive </a:t>
            </a:r>
            <a:r>
              <a:rPr lang="en-US" altLang="zh-CN" sz="4000" dirty="0" smtClean="0">
                <a:latin typeface="Calibri" panose="020F0502020204030204" pitchFamily="34" charset="0"/>
              </a:rPr>
              <a:t>Relationship </a:t>
            </a:r>
            <a:endParaRPr lang="zh-CN" altLang="en-US" sz="40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457199" y="2641674"/>
            <a:ext cx="3624607" cy="22414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/>
              <a:t>A relationship can exist between occurrences of the same entity set.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4792" y="2340016"/>
            <a:ext cx="6973872" cy="31323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358501" y="155575"/>
            <a:ext cx="7874494" cy="6167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Summary of Symbols Used in E-R Notation</a:t>
            </a:r>
            <a:endParaRPr lang="en-US" altLang="en-U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Picture 2" descr="Screenshot 2024-03-02 at 6.10.38 in the eve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535" y="927735"/>
            <a:ext cx="9369425" cy="5640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457199" y="195704"/>
            <a:ext cx="10158984" cy="10021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Calibri" panose="020F0502020204030204" pitchFamily="34" charset="0"/>
              </a:rPr>
              <a:t>Connectivity &amp; Cardinality(Recap)</a:t>
            </a:r>
            <a:endParaRPr lang="zh-CN" altLang="en-US" sz="4000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457200" y="1196975"/>
            <a:ext cx="11448415" cy="512191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/>
              <a:t>Cardinality</a:t>
            </a:r>
            <a:r>
              <a:rPr lang="en-US" altLang="zh-CN" sz="3200" dirty="0"/>
              <a:t> expresses the minimum and maximum number of entity occurrences associated with one occurrence of the related entity.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9185" y="2758440"/>
            <a:ext cx="6334760" cy="3999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75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Symbols Used in E-R Notation (Cont.)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3" name="Picture 2" descr="Screenshot 2024-03-02 at 6.11.16 in the eve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0" y="1352550"/>
            <a:ext cx="7733665" cy="529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Alternative ER Notations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5" name="Content Placeholder 4" descr="Screenshot 2024-03-02 at 6.13.02 in the evening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604635" y="1691005"/>
            <a:ext cx="5316855" cy="3575685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9275" y="1562735"/>
            <a:ext cx="5574665" cy="3484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UML 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739120" cy="4351655"/>
          </a:xfrm>
        </p:spPr>
        <p:txBody>
          <a:bodyPr>
            <a:normAutofit lnSpcReduction="10000"/>
          </a:bodyPr>
          <a:p>
            <a:r>
              <a:rPr lang="en-US" b="1"/>
              <a:t>UML:</a:t>
            </a:r>
            <a:r>
              <a:rPr lang="en-US"/>
              <a:t> Unified Modeling Language</a:t>
            </a:r>
            <a:endParaRPr lang="en-US"/>
          </a:p>
          <a:p>
            <a:r>
              <a:rPr lang="en-US"/>
              <a:t>UML has many components to graphically model different aspects of an entire software system</a:t>
            </a:r>
            <a:endParaRPr lang="en-US"/>
          </a:p>
          <a:p>
            <a:r>
              <a:rPr lang="en-US"/>
              <a:t>UML Class Diagrams correspond to E-R Diagram, but several differences.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UML Class Diagrams (Cont.)</a:t>
            </a:r>
            <a:endParaRPr lang="en-US" b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99700" cy="4351655"/>
          </a:xfrm>
        </p:spPr>
        <p:txBody>
          <a:bodyPr>
            <a:normAutofit/>
          </a:bodyPr>
          <a:p>
            <a:r>
              <a:rPr lang="en-US"/>
              <a:t>Binary relationship sets are represented in UML by just drawing a line connecting the entity sets. The relationship set name is written adjacent to the line.</a:t>
            </a:r>
            <a:endParaRPr lang="en-US"/>
          </a:p>
          <a:p>
            <a:r>
              <a:rPr lang="en-US"/>
              <a:t>The role played by an entity set in a relationship set may also be specified by writing the role name on the line, adjacent to the entity set.</a:t>
            </a:r>
            <a:endParaRPr lang="en-US"/>
          </a:p>
          <a:p>
            <a:r>
              <a:rPr lang="en-US"/>
              <a:t>The relationship set name may alternatively be written in a box, along with attributes of the relationship set, and the box is connected, using a dotted line, to the line depicting the relationship set.</a:t>
            </a: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b="1"/>
              <a:t>ER vs. UML Class Diagrams</a:t>
            </a:r>
            <a:endParaRPr lang="en-US" b="1"/>
          </a:p>
        </p:txBody>
      </p:sp>
      <p:pic>
        <p:nvPicPr>
          <p:cNvPr id="6" name="Content Placeholder 5" descr="Screenshot 2024-03-14 at 9.23.27 in the morning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185" y="1550670"/>
            <a:ext cx="6327775" cy="5307330"/>
          </a:xfrm>
          <a:prstGeom prst="rect">
            <a:avLst/>
          </a:prstGeom>
        </p:spPr>
      </p:pic>
      <p:pic>
        <p:nvPicPr>
          <p:cNvPr id="7" name="Content Placeholder 6" descr="Screenshot 2024-03-14 at 9.23.51 in the morning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1545" y="3208020"/>
            <a:ext cx="6180455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 bwMode="auto">
          <a:xfrm>
            <a:off x="1524000" y="0"/>
            <a:ext cx="914400" cy="0"/>
          </a:xfrm>
          <a:prstGeom prst="line">
            <a:avLst/>
          </a:prstGeom>
          <a:solidFill>
            <a:schemeClr val="accent1"/>
          </a:solidFill>
          <a:ln w="0" cap="flat" cmpd="sng" algn="ctr">
            <a:solidFill>
              <a:srgbClr val="FBFF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</p:cxnSp>
      <p:sp>
        <p:nvSpPr>
          <p:cNvPr id="69837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End of  Chapter  2</a:t>
            </a:r>
            <a:b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altLang="en-US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7568" y="2615302"/>
            <a:ext cx="6329362" cy="411715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07" y="103706"/>
            <a:ext cx="6334696" cy="41116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Mapping CARDINALITY (CONT...)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4425" y="1499235"/>
            <a:ext cx="9758680" cy="4631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One-to-One Relationship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t="20463"/>
          <a:stretch>
            <a:fillRect/>
          </a:stretch>
        </p:blipFill>
        <p:spPr>
          <a:xfrm>
            <a:off x="206375" y="1600200"/>
            <a:ext cx="10356850" cy="4987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3943"/>
          <a:stretch>
            <a:fillRect/>
          </a:stretch>
        </p:blipFill>
        <p:spPr>
          <a:xfrm>
            <a:off x="430530" y="1411605"/>
            <a:ext cx="9175750" cy="52343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One-to-many </a:t>
            </a:r>
            <a:r>
              <a:rPr lang="en-US">
                <a:sym typeface="+mn-ea"/>
              </a:rPr>
              <a:t>Relationship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23264" b="4877"/>
          <a:stretch>
            <a:fillRect/>
          </a:stretch>
        </p:blipFill>
        <p:spPr>
          <a:xfrm>
            <a:off x="365760" y="1419225"/>
            <a:ext cx="9720580" cy="5239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5592.207874015748,&quot;width&quot;:18652.8}"/>
</p:tagLst>
</file>

<file path=ppt/tags/tag2.xml><?xml version="1.0" encoding="utf-8"?>
<p:tagLst xmlns:p="http://schemas.openxmlformats.org/presentationml/2006/main">
  <p:tag name="KSO_WM_UNIT_PLACING_PICTURE_USER_VIEWPORT" val="{&quot;height&quot;:4851,&quot;width&quot;:9666}"/>
</p:tagLst>
</file>

<file path=ppt/tags/tag3.xml><?xml version="1.0" encoding="utf-8"?>
<p:tagLst xmlns:p="http://schemas.openxmlformats.org/presentationml/2006/main">
  <p:tag name="KSO_WPP_MARK_KEY" val="e0d14334-4e74-436f-9561-bec454c2d980"/>
  <p:tag name="COMMONDATA" val="eyJoZGlkIjoiYjE0YWFkYjJiYmI1YmJhMjEzZDg3MDUyMzJmNjNkNzc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2978</Words>
  <Application>WPS Presentation</Application>
  <PresentationFormat>Widescreen</PresentationFormat>
  <Paragraphs>154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Arial</vt:lpstr>
      <vt:lpstr>SimSun</vt:lpstr>
      <vt:lpstr>Wingdings</vt:lpstr>
      <vt:lpstr>Calibri</vt:lpstr>
      <vt:lpstr>Calibri Light</vt:lpstr>
      <vt:lpstr>Microsoft YaHei</vt:lpstr>
      <vt:lpstr>Arial Unicode MS</vt:lpstr>
      <vt:lpstr>Helvetica</vt:lpstr>
      <vt:lpstr>MS PGothic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Mapping CARDINALITY (CONT...)</vt:lpstr>
      <vt:lpstr>One-to-One Relationship</vt:lpstr>
      <vt:lpstr>Example</vt:lpstr>
      <vt:lpstr>One-to-many Relationship</vt:lpstr>
      <vt:lpstr>Example</vt:lpstr>
      <vt:lpstr>Many-to-one Relationship</vt:lpstr>
      <vt:lpstr>Example</vt:lpstr>
      <vt:lpstr>Many-to-Many Relationship</vt:lpstr>
      <vt:lpstr>Cont...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Class activity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 of Symbols Used in E-R Notation</vt:lpstr>
      <vt:lpstr>Symbols Used in E-R Notation (Cont.)</vt:lpstr>
      <vt:lpstr>Alternative ER Notations</vt:lpstr>
      <vt:lpstr>UML </vt:lpstr>
      <vt:lpstr>UML Class Diagrams (Cont.)</vt:lpstr>
      <vt:lpstr>ER vs. UML Class Diagrams</vt:lpstr>
      <vt:lpstr>End of  Chapter  2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SFY</cp:lastModifiedBy>
  <cp:revision>65</cp:revision>
  <dcterms:created xsi:type="dcterms:W3CDTF">2024-03-14T01:41:00Z</dcterms:created>
  <dcterms:modified xsi:type="dcterms:W3CDTF">2024-03-20T00:13:00Z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1C254512170A4FF1A1027C2E8645D0D5</vt:lpwstr>
  </property>
  <property fmtid="{D5CDD505-2E9C-101B-9397-08002B2CF9AE}" pid="3" name="KSOProductBuildVer">
    <vt:lpwstr>1033-12.2.0.13489</vt:lpwstr>
  </property>
</Properties>
</file>